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aleway"/>
      <p:regular r:id="rId17"/>
      <p:bold r:id="rId18"/>
      <p:italic r:id="rId19"/>
      <p:boldItalic r:id="rId20"/>
    </p:embeddedFont>
    <p:embeddedFont>
      <p:font typeface="La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11" Type="http://schemas.openxmlformats.org/officeDocument/2006/relationships/slide" Target="slides/slide6.xml"/><Relationship Id="rId22" Type="http://schemas.openxmlformats.org/officeDocument/2006/relationships/font" Target="fonts/Lato-bold.fntdata"/><Relationship Id="rId10" Type="http://schemas.openxmlformats.org/officeDocument/2006/relationships/slide" Target="slides/slide5.xml"/><Relationship Id="rId21" Type="http://schemas.openxmlformats.org/officeDocument/2006/relationships/font" Target="fonts/Lato-regular.fntdata"/><Relationship Id="rId13" Type="http://schemas.openxmlformats.org/officeDocument/2006/relationships/slide" Target="slides/slide8.xml"/><Relationship Id="rId24" Type="http://schemas.openxmlformats.org/officeDocument/2006/relationships/font" Target="fonts/Lato-boldItalic.fntdata"/><Relationship Id="rId12" Type="http://schemas.openxmlformats.org/officeDocument/2006/relationships/slide" Target="slides/slide7.xml"/><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aleway-italic.fntdata"/><Relationship Id="rId6" Type="http://schemas.openxmlformats.org/officeDocument/2006/relationships/slide" Target="slides/slide1.xml"/><Relationship Id="rId18" Type="http://schemas.openxmlformats.org/officeDocument/2006/relationships/font" Target="fonts/Raleway-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d42e9f6863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d42e9f6863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d42e9f6863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d42e9f6863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d42e9f6863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d42e9f6863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Snjallsímaforritið eða “appið” Kosmósinn er nátengt vefsíðunni frægu sem vann sér inn hjörtu fólks á síðasta ári. Nafnið kemur frá frasanum “að kasta einhverju út í kosmósinn” sem að fólk gerir svo sannarlega á spjallborðinu. Við viljum halda einfaldleikanum í hönnun svo að spjallborðið sé aðgengilegast sem flestum en þó eru ákveðnir fítusar sem krydda uppá Kosmósinn. ***SEGJA FRÁ FÍTUSUM, SÉRSTAKLEGA HVAÐ VIÐ GERÐUM OG HVAÐ EKKI (KANNSKI A NÆSTU GLÆRU?)***</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d42e9f6863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d42e9f6863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Það sem laðar notendur að Kosmósnum er að þeir mega ræða hvað sem er án þess að eiga hættu á að verða bannaðir. Þetta verður til þess að notendahópurinn stækkar jafnt og þétt þar sem önnur spjallborð bjóða ekki uppá þessi fríðindi. Þegar notendahópurinn er orðinn það stór og líf án Kosmóssins er óhugsanlegt, þá munum við byrja að selja ritskoðanir til hæstu bjóðenda hvort sem það séu þjóðir eða stórfyrirtæki. Þessir kaupendur geta framfleytt sínum áróðri í gegnum Kosmósinn og mengað hugsanir notenda sér í hag. ***(HELD ÞAÐ SEU MEIRI BUSINESS MONEYMAKING SCHEMES)***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d42e9f6863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d42e9f6863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d42e9f6863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d42e9f6863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d42e9f6863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d42e9f6863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Eins og sjá má eru margar leiðir til að ferðast um appið. ***OG EH****</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d42e9f6863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d42e9f6863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d42e9f6863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d42e9f6863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Notuðum recyclerview þar sem allir listar af boards, topics… eru af stærð sem stækkar og minnkar eftir virkni notenda….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d42e9f6863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d42e9f6863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Blabla starta project og koma api gögnum í mynd gegnum adaptera. POST methods struggle. Tok svona 10 ár að gera authentication. Segja að við höfðum ekki tima til að gera upvote, story og allt það cringe af því við stórlega ofmátum tímann sem það tæki að gera síðuna mobile og authenticationið</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Kosmósinn™ </a:t>
            </a:r>
            <a:endParaRPr/>
          </a:p>
          <a:p>
            <a:pPr indent="0" lvl="0" marL="0" rtl="0" algn="l">
              <a:spcBef>
                <a:spcPts val="0"/>
              </a:spcBef>
              <a:spcAft>
                <a:spcPts val="0"/>
              </a:spcAft>
              <a:buNone/>
            </a:pPr>
            <a:r>
              <a:rPr lang="en" sz="2400"/>
              <a:t>Spjallborð Alþýðunnar</a:t>
            </a:r>
            <a:endParaRPr sz="2400"/>
          </a:p>
        </p:txBody>
      </p:sp>
      <p:sp>
        <p:nvSpPr>
          <p:cNvPr id="87" name="Google Shape;87;p13"/>
          <p:cNvSpPr txBox="1"/>
          <p:nvPr>
            <p:ph idx="1" type="subTitle"/>
          </p:nvPr>
        </p:nvSpPr>
        <p:spPr>
          <a:xfrm>
            <a:off x="0" y="4059900"/>
            <a:ext cx="2884500" cy="10836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Ástráður Stefánsson</a:t>
            </a:r>
            <a:endParaRPr/>
          </a:p>
          <a:p>
            <a:pPr indent="0" lvl="0" marL="0" rtl="0" algn="l">
              <a:spcBef>
                <a:spcPts val="0"/>
              </a:spcBef>
              <a:spcAft>
                <a:spcPts val="0"/>
              </a:spcAft>
              <a:buNone/>
            </a:pPr>
            <a:r>
              <a:rPr lang="en"/>
              <a:t>Óskar Höskuldsson</a:t>
            </a:r>
            <a:endParaRPr/>
          </a:p>
          <a:p>
            <a:pPr indent="0" lvl="0" marL="0" rtl="0" algn="l">
              <a:spcBef>
                <a:spcPts val="0"/>
              </a:spcBef>
              <a:spcAft>
                <a:spcPts val="0"/>
              </a:spcAft>
              <a:buNone/>
            </a:pPr>
            <a:r>
              <a:rPr lang="en"/>
              <a:t>Teitur Guðmundarson</a:t>
            </a:r>
            <a:endParaRPr/>
          </a:p>
          <a:p>
            <a:pPr indent="0" lvl="0" marL="0" rtl="0" algn="l">
              <a:spcBef>
                <a:spcPts val="0"/>
              </a:spcBef>
              <a:spcAft>
                <a:spcPts val="0"/>
              </a:spcAft>
              <a:buNone/>
            </a:pPr>
            <a:r>
              <a:rPr lang="en"/>
              <a:t>Viktor Sigbjörn Víðisson</a:t>
            </a:r>
            <a:endParaRPr/>
          </a:p>
        </p:txBody>
      </p:sp>
      <p:pic>
        <p:nvPicPr>
          <p:cNvPr id="88" name="Google Shape;88;p13"/>
          <p:cNvPicPr preferRelativeResize="0"/>
          <p:nvPr/>
        </p:nvPicPr>
        <p:blipFill>
          <a:blip r:embed="rId3">
            <a:alphaModFix/>
          </a:blip>
          <a:stretch>
            <a:fillRect/>
          </a:stretch>
        </p:blipFill>
        <p:spPr>
          <a:xfrm>
            <a:off x="5076700" y="1609975"/>
            <a:ext cx="4067300" cy="35335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Live demo</a:t>
            </a:r>
            <a:endParaRPr/>
          </a:p>
        </p:txBody>
      </p:sp>
      <p:sp>
        <p:nvSpPr>
          <p:cNvPr id="150" name="Google Shape;150;p2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1" name="Google Shape;151;p22"/>
          <p:cNvPicPr preferRelativeResize="0"/>
          <p:nvPr/>
        </p:nvPicPr>
        <p:blipFill>
          <a:blip r:embed="rId3">
            <a:alphaModFix/>
          </a:blip>
          <a:stretch>
            <a:fillRect/>
          </a:stretch>
        </p:blipFill>
        <p:spPr>
          <a:xfrm>
            <a:off x="2653250" y="1928050"/>
            <a:ext cx="3841101" cy="25627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Takk fyrir!</a:t>
            </a:r>
            <a:endParaRPr/>
          </a:p>
        </p:txBody>
      </p:sp>
      <p:sp>
        <p:nvSpPr>
          <p:cNvPr id="157" name="Google Shape;157;p23"/>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61950" lvl="0" marL="457200" rtl="0" algn="l">
              <a:spcBef>
                <a:spcPts val="0"/>
              </a:spcBef>
              <a:spcAft>
                <a:spcPts val="0"/>
              </a:spcAft>
              <a:buClr>
                <a:schemeClr val="dk2"/>
              </a:buClr>
              <a:buSzPts val="2100"/>
              <a:buChar char="●"/>
            </a:pPr>
            <a:r>
              <a:rPr lang="en" sz="2100">
                <a:solidFill>
                  <a:schemeClr val="dk2"/>
                </a:solidFill>
              </a:rPr>
              <a:t>Spurningar?</a:t>
            </a:r>
            <a:endParaRPr sz="2100">
              <a:solidFill>
                <a:schemeClr val="dk2"/>
              </a:solidFill>
            </a:endParaRPr>
          </a:p>
        </p:txBody>
      </p:sp>
      <p:pic>
        <p:nvPicPr>
          <p:cNvPr id="158" name="Google Shape;158;p23"/>
          <p:cNvPicPr preferRelativeResize="0"/>
          <p:nvPr/>
        </p:nvPicPr>
        <p:blipFill>
          <a:blip r:embed="rId3">
            <a:alphaModFix/>
          </a:blip>
          <a:stretch>
            <a:fillRect/>
          </a:stretch>
        </p:blipFill>
        <p:spPr>
          <a:xfrm>
            <a:off x="5896676" y="801300"/>
            <a:ext cx="3247325" cy="4342199"/>
          </a:xfrm>
          <a:prstGeom prst="rect">
            <a:avLst/>
          </a:prstGeom>
          <a:noFill/>
          <a:ln>
            <a:noFill/>
          </a:ln>
        </p:spPr>
      </p:pic>
      <p:pic>
        <p:nvPicPr>
          <p:cNvPr id="159" name="Google Shape;159;p23"/>
          <p:cNvPicPr preferRelativeResize="0"/>
          <p:nvPr/>
        </p:nvPicPr>
        <p:blipFill>
          <a:blip r:embed="rId4">
            <a:alphaModFix/>
          </a:blip>
          <a:stretch>
            <a:fillRect/>
          </a:stretch>
        </p:blipFill>
        <p:spPr>
          <a:xfrm>
            <a:off x="3290750" y="679175"/>
            <a:ext cx="2977700" cy="44643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4"/>
          <p:cNvSpPr txBox="1"/>
          <p:nvPr>
            <p:ph type="title"/>
          </p:nvPr>
        </p:nvSpPr>
        <p:spPr>
          <a:xfrm>
            <a:off x="422375" y="7005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Aðeins um</a:t>
            </a:r>
            <a:r>
              <a:rPr lang="en"/>
              <a:t> Kosmósinn</a:t>
            </a:r>
            <a:r>
              <a:rPr lang="en" sz="2538"/>
              <a:t>™</a:t>
            </a:r>
            <a:endParaRPr sz="2538"/>
          </a:p>
        </p:txBody>
      </p:sp>
      <p:sp>
        <p:nvSpPr>
          <p:cNvPr id="94" name="Google Shape;94;p14"/>
          <p:cNvSpPr txBox="1"/>
          <p:nvPr>
            <p:ph idx="1" type="body"/>
          </p:nvPr>
        </p:nvSpPr>
        <p:spPr>
          <a:xfrm>
            <a:off x="422375" y="1437850"/>
            <a:ext cx="7688700" cy="22611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Snjallsímaviðmót af vefsíðunni Kosmósinn.</a:t>
            </a:r>
            <a:endParaRPr sz="1500"/>
          </a:p>
          <a:p>
            <a:pPr indent="-323850" lvl="0" marL="457200" rtl="0" algn="l">
              <a:spcBef>
                <a:spcPts val="0"/>
              </a:spcBef>
              <a:spcAft>
                <a:spcPts val="0"/>
              </a:spcAft>
              <a:buSzPts val="1500"/>
              <a:buChar char="●"/>
            </a:pPr>
            <a:r>
              <a:rPr lang="en" sz="1500"/>
              <a:t>“Að kasta einhverju út í kosmósinn”</a:t>
            </a:r>
            <a:endParaRPr sz="1500"/>
          </a:p>
          <a:p>
            <a:pPr indent="-323850" lvl="0" marL="457200" rtl="0" algn="l">
              <a:spcBef>
                <a:spcPts val="0"/>
              </a:spcBef>
              <a:spcAft>
                <a:spcPts val="0"/>
              </a:spcAft>
              <a:buSzPts val="1500"/>
              <a:buChar char="●"/>
            </a:pPr>
            <a:r>
              <a:rPr lang="en" sz="1500"/>
              <a:t>Hefbundið spjallborð með sérsniðnum fítusum.</a:t>
            </a:r>
            <a:endParaRPr sz="1500"/>
          </a:p>
          <a:p>
            <a:pPr indent="-323850" lvl="0" marL="457200" rtl="0" algn="l">
              <a:spcBef>
                <a:spcPts val="0"/>
              </a:spcBef>
              <a:spcAft>
                <a:spcPts val="0"/>
              </a:spcAft>
              <a:buSzPts val="1500"/>
              <a:buChar char="●"/>
            </a:pPr>
            <a:r>
              <a:rPr lang="en" sz="1500"/>
              <a:t>Örlítið frábrugðið vefsíðunni.</a:t>
            </a:r>
            <a:endParaRPr sz="1500"/>
          </a:p>
        </p:txBody>
      </p:sp>
      <p:pic>
        <p:nvPicPr>
          <p:cNvPr id="95" name="Google Shape;95;p14"/>
          <p:cNvPicPr preferRelativeResize="0"/>
          <p:nvPr/>
        </p:nvPicPr>
        <p:blipFill>
          <a:blip r:embed="rId3">
            <a:alphaModFix/>
          </a:blip>
          <a:stretch>
            <a:fillRect/>
          </a:stretch>
        </p:blipFill>
        <p:spPr>
          <a:xfrm>
            <a:off x="4824828" y="1083650"/>
            <a:ext cx="3789951" cy="35941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5"/>
          <p:cNvSpPr txBox="1"/>
          <p:nvPr>
            <p:ph type="title"/>
          </p:nvPr>
        </p:nvSpPr>
        <p:spPr>
          <a:xfrm>
            <a:off x="424175" y="6318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Business Model</a:t>
            </a:r>
            <a:endParaRPr/>
          </a:p>
        </p:txBody>
      </p:sp>
      <p:sp>
        <p:nvSpPr>
          <p:cNvPr id="101" name="Google Shape;101;p15"/>
          <p:cNvSpPr txBox="1"/>
          <p:nvPr>
            <p:ph idx="1" type="body"/>
          </p:nvPr>
        </p:nvSpPr>
        <p:spPr>
          <a:xfrm>
            <a:off x="172325" y="1331050"/>
            <a:ext cx="7688700" cy="2261100"/>
          </a:xfrm>
          <a:prstGeom prst="rect">
            <a:avLst/>
          </a:prstGeom>
        </p:spPr>
        <p:txBody>
          <a:bodyPr anchorCtr="0" anchor="t" bIns="91425" lIns="91425" spcFirstLastPara="1" rIns="91425" wrap="square" tIns="91425">
            <a:normAutofit lnSpcReduction="10000"/>
          </a:bodyPr>
          <a:lstStyle/>
          <a:p>
            <a:pPr indent="-323850" lvl="0" marL="457200" rtl="0" algn="l">
              <a:spcBef>
                <a:spcPts val="0"/>
              </a:spcBef>
              <a:spcAft>
                <a:spcPts val="0"/>
              </a:spcAft>
              <a:buSzPts val="1500"/>
              <a:buChar char="●"/>
            </a:pPr>
            <a:r>
              <a:rPr lang="en" sz="1500"/>
              <a:t>Óritskoðað spjallborð -- notendum fjölgar</a:t>
            </a:r>
            <a:endParaRPr sz="1500"/>
          </a:p>
          <a:p>
            <a:pPr indent="-323850" lvl="0" marL="457200" rtl="0" algn="l">
              <a:spcBef>
                <a:spcPts val="0"/>
              </a:spcBef>
              <a:spcAft>
                <a:spcPts val="0"/>
              </a:spcAft>
              <a:buSzPts val="1500"/>
              <a:buChar char="●"/>
            </a:pPr>
            <a:r>
              <a:rPr lang="en" sz="1500"/>
              <a:t>Notendum fjölgar vegna tjáningarfrelsis</a:t>
            </a:r>
            <a:endParaRPr sz="1500"/>
          </a:p>
          <a:p>
            <a:pPr indent="-323850" lvl="0" marL="457200" rtl="0" algn="l">
              <a:spcBef>
                <a:spcPts val="0"/>
              </a:spcBef>
              <a:spcAft>
                <a:spcPts val="0"/>
              </a:spcAft>
              <a:buSzPts val="1500"/>
              <a:buChar char="●"/>
            </a:pPr>
            <a:r>
              <a:rPr lang="en" sz="1500"/>
              <a:t>Ritskoðun seld</a:t>
            </a:r>
            <a:endParaRPr sz="1500"/>
          </a:p>
          <a:p>
            <a:pPr indent="-323850" lvl="0" marL="457200" rtl="0" algn="l">
              <a:spcBef>
                <a:spcPts val="0"/>
              </a:spcBef>
              <a:spcAft>
                <a:spcPts val="0"/>
              </a:spcAft>
              <a:buSzPts val="1500"/>
              <a:buChar char="●"/>
            </a:pPr>
            <a:r>
              <a:rPr lang="en" sz="1500"/>
              <a:t>Persónuupplýsingum lekið</a:t>
            </a:r>
            <a:endParaRPr sz="1500"/>
          </a:p>
          <a:p>
            <a:pPr indent="-323850" lvl="0" marL="457200" rtl="0" algn="l">
              <a:spcBef>
                <a:spcPts val="0"/>
              </a:spcBef>
              <a:spcAft>
                <a:spcPts val="0"/>
              </a:spcAft>
              <a:buSzPts val="1500"/>
              <a:buChar char="●"/>
            </a:pPr>
            <a:r>
              <a:rPr lang="en" sz="1500"/>
              <a:t>Betla pening</a:t>
            </a:r>
            <a:endParaRPr sz="1500"/>
          </a:p>
          <a:p>
            <a:pPr indent="-323850" lvl="0" marL="457200" rtl="0" algn="l">
              <a:spcBef>
                <a:spcPts val="0"/>
              </a:spcBef>
              <a:spcAft>
                <a:spcPts val="0"/>
              </a:spcAft>
              <a:buSzPts val="1500"/>
              <a:buChar char="●"/>
            </a:pPr>
            <a:r>
              <a:rPr lang="en" sz="1500"/>
              <a:t>Seljum virtual skreytingar </a:t>
            </a:r>
            <a:endParaRPr sz="1500"/>
          </a:p>
          <a:p>
            <a:pPr indent="-323850" lvl="0" marL="457200" rtl="0" algn="l">
              <a:spcBef>
                <a:spcPts val="0"/>
              </a:spcBef>
              <a:spcAft>
                <a:spcPts val="0"/>
              </a:spcAft>
              <a:buSzPts val="1500"/>
              <a:buChar char="●"/>
            </a:pPr>
            <a:r>
              <a:rPr b="1" lang="en" sz="1500" u="sng"/>
              <a:t>Kosmósinn ehf. græðir fúlgur fjár</a:t>
            </a:r>
            <a:endParaRPr b="1" sz="1500" u="sng"/>
          </a:p>
          <a:p>
            <a:pPr indent="0" lvl="0" marL="457200" rtl="0" algn="l">
              <a:spcBef>
                <a:spcPts val="1200"/>
              </a:spcBef>
              <a:spcAft>
                <a:spcPts val="1200"/>
              </a:spcAft>
              <a:buNone/>
            </a:pPr>
            <a:r>
              <a:t/>
            </a:r>
            <a:endParaRPr/>
          </a:p>
        </p:txBody>
      </p:sp>
      <p:pic>
        <p:nvPicPr>
          <p:cNvPr id="102" name="Google Shape;102;p15"/>
          <p:cNvPicPr preferRelativeResize="0"/>
          <p:nvPr/>
        </p:nvPicPr>
        <p:blipFill>
          <a:blip r:embed="rId3">
            <a:alphaModFix/>
          </a:blip>
          <a:stretch>
            <a:fillRect/>
          </a:stretch>
        </p:blipFill>
        <p:spPr>
          <a:xfrm>
            <a:off x="5810250" y="1809750"/>
            <a:ext cx="3333750" cy="3333750"/>
          </a:xfrm>
          <a:prstGeom prst="rect">
            <a:avLst/>
          </a:prstGeom>
          <a:noFill/>
          <a:ln>
            <a:noFill/>
          </a:ln>
        </p:spPr>
      </p:pic>
      <p:pic>
        <p:nvPicPr>
          <p:cNvPr id="103" name="Google Shape;103;p15"/>
          <p:cNvPicPr preferRelativeResize="0"/>
          <p:nvPr/>
        </p:nvPicPr>
        <p:blipFill>
          <a:blip r:embed="rId4">
            <a:alphaModFix/>
          </a:blip>
          <a:stretch>
            <a:fillRect/>
          </a:stretch>
        </p:blipFill>
        <p:spPr>
          <a:xfrm>
            <a:off x="3675549" y="2297225"/>
            <a:ext cx="2134700" cy="28462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Fítusar</a:t>
            </a:r>
            <a:endParaRPr/>
          </a:p>
        </p:txBody>
      </p:sp>
      <p:sp>
        <p:nvSpPr>
          <p:cNvPr id="109" name="Google Shape;109;p16"/>
          <p:cNvSpPr txBox="1"/>
          <p:nvPr>
            <p:ph idx="1" type="body"/>
          </p:nvPr>
        </p:nvSpPr>
        <p:spPr>
          <a:xfrm>
            <a:off x="202875" y="2063625"/>
            <a:ext cx="7688700" cy="22611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Búa til notenda</a:t>
            </a:r>
            <a:endParaRPr sz="1500"/>
          </a:p>
          <a:p>
            <a:pPr indent="-323850" lvl="0" marL="457200" rtl="0" algn="l">
              <a:spcBef>
                <a:spcPts val="0"/>
              </a:spcBef>
              <a:spcAft>
                <a:spcPts val="0"/>
              </a:spcAft>
              <a:buSzPts val="1500"/>
              <a:buChar char="●"/>
            </a:pPr>
            <a:r>
              <a:rPr lang="en" sz="1500"/>
              <a:t>Búa til þráð</a:t>
            </a:r>
            <a:endParaRPr sz="1500"/>
          </a:p>
          <a:p>
            <a:pPr indent="-323850" lvl="0" marL="457200" rtl="0" algn="l">
              <a:spcBef>
                <a:spcPts val="0"/>
              </a:spcBef>
              <a:spcAft>
                <a:spcPts val="0"/>
              </a:spcAft>
              <a:buSzPts val="1500"/>
              <a:buChar char="●"/>
            </a:pPr>
            <a:r>
              <a:rPr lang="en" sz="1500"/>
              <a:t>Skilja eftir komment</a:t>
            </a:r>
            <a:endParaRPr sz="1500"/>
          </a:p>
          <a:p>
            <a:pPr indent="-323850" lvl="0" marL="457200" rtl="0" algn="l">
              <a:spcBef>
                <a:spcPts val="0"/>
              </a:spcBef>
              <a:spcAft>
                <a:spcPts val="0"/>
              </a:spcAft>
              <a:buSzPts val="1500"/>
              <a:buChar char="●"/>
            </a:pPr>
            <a:r>
              <a:rPr lang="en" sz="1500"/>
              <a:t>Senda prívat skilaboð til aðra notendur</a:t>
            </a:r>
            <a:endParaRPr sz="1500"/>
          </a:p>
          <a:p>
            <a:pPr indent="-323850" lvl="0" marL="457200" rtl="0" algn="l">
              <a:spcBef>
                <a:spcPts val="0"/>
              </a:spcBef>
              <a:spcAft>
                <a:spcPts val="0"/>
              </a:spcAft>
              <a:buSzPts val="1500"/>
              <a:buChar char="●"/>
            </a:pPr>
            <a:r>
              <a:rPr lang="en" sz="1500"/>
              <a:t>Bulletin Board!</a:t>
            </a:r>
            <a:endParaRPr sz="1500"/>
          </a:p>
        </p:txBody>
      </p:sp>
      <p:pic>
        <p:nvPicPr>
          <p:cNvPr id="110" name="Google Shape;110;p16"/>
          <p:cNvPicPr preferRelativeResize="0"/>
          <p:nvPr/>
        </p:nvPicPr>
        <p:blipFill>
          <a:blip r:embed="rId3">
            <a:alphaModFix/>
          </a:blip>
          <a:stretch>
            <a:fillRect/>
          </a:stretch>
        </p:blipFill>
        <p:spPr>
          <a:xfrm>
            <a:off x="4159875" y="1396494"/>
            <a:ext cx="4526700" cy="26624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300"/>
              <a:t>Arkitektúr á kerfinu</a:t>
            </a:r>
            <a:endParaRPr sz="2300"/>
          </a:p>
          <a:p>
            <a:pPr indent="0" lvl="0" marL="0" rtl="0" algn="l">
              <a:spcBef>
                <a:spcPts val="0"/>
              </a:spcBef>
              <a:spcAft>
                <a:spcPts val="0"/>
              </a:spcAft>
              <a:buNone/>
            </a:pPr>
            <a:r>
              <a:t/>
            </a:r>
            <a:endParaRPr/>
          </a:p>
        </p:txBody>
      </p:sp>
      <p:sp>
        <p:nvSpPr>
          <p:cNvPr id="116" name="Google Shape;116;p17"/>
          <p:cNvSpPr txBox="1"/>
          <p:nvPr>
            <p:ph idx="1" type="body"/>
          </p:nvPr>
        </p:nvSpPr>
        <p:spPr>
          <a:xfrm>
            <a:off x="0" y="2086500"/>
            <a:ext cx="7688700" cy="22611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Framendi skrifaður í Java í Android Studio</a:t>
            </a:r>
            <a:endParaRPr sz="1500"/>
          </a:p>
          <a:p>
            <a:pPr indent="-323850" lvl="0" marL="457200" rtl="0" algn="l">
              <a:spcBef>
                <a:spcPts val="0"/>
              </a:spcBef>
              <a:spcAft>
                <a:spcPts val="0"/>
              </a:spcAft>
              <a:buSzPts val="1500"/>
              <a:buChar char="●"/>
            </a:pPr>
            <a:r>
              <a:rPr lang="en" sz="1500"/>
              <a:t>Bakendi skrifaður í Java Spring-Boot</a:t>
            </a:r>
            <a:endParaRPr sz="1500"/>
          </a:p>
          <a:p>
            <a:pPr indent="-323850" lvl="0" marL="457200" rtl="0" algn="l">
              <a:spcBef>
                <a:spcPts val="0"/>
              </a:spcBef>
              <a:spcAft>
                <a:spcPts val="0"/>
              </a:spcAft>
              <a:buSzPts val="1500"/>
              <a:buChar char="●"/>
            </a:pPr>
            <a:r>
              <a:rPr lang="en" sz="1500"/>
              <a:t>REST Controllerar í bakenda taka við og senda gögn</a:t>
            </a:r>
            <a:endParaRPr sz="1500"/>
          </a:p>
          <a:p>
            <a:pPr indent="-323850" lvl="0" marL="457200" rtl="0" algn="l">
              <a:spcBef>
                <a:spcPts val="0"/>
              </a:spcBef>
              <a:spcAft>
                <a:spcPts val="0"/>
              </a:spcAft>
              <a:buSzPts val="1500"/>
              <a:buChar char="●"/>
            </a:pPr>
            <a:r>
              <a:rPr lang="en" sz="1500"/>
              <a:t>Authentication í gegnum JWT tokens</a:t>
            </a:r>
            <a:endParaRPr sz="1500"/>
          </a:p>
        </p:txBody>
      </p:sp>
      <p:pic>
        <p:nvPicPr>
          <p:cNvPr id="117" name="Google Shape;117;p17"/>
          <p:cNvPicPr preferRelativeResize="0"/>
          <p:nvPr/>
        </p:nvPicPr>
        <p:blipFill>
          <a:blip r:embed="rId3">
            <a:alphaModFix/>
          </a:blip>
          <a:stretch>
            <a:fillRect/>
          </a:stretch>
        </p:blipFill>
        <p:spPr>
          <a:xfrm>
            <a:off x="4827400" y="1480650"/>
            <a:ext cx="4154626" cy="27697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State diagram og activity diagram</a:t>
            </a:r>
            <a:endParaRPr/>
          </a:p>
        </p:txBody>
      </p:sp>
      <p:sp>
        <p:nvSpPr>
          <p:cNvPr id="123" name="Google Shape;123;p1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24" name="Google Shape;124;p18"/>
          <p:cNvPicPr preferRelativeResize="0"/>
          <p:nvPr/>
        </p:nvPicPr>
        <p:blipFill>
          <a:blip r:embed="rId3">
            <a:alphaModFix/>
          </a:blip>
          <a:stretch>
            <a:fillRect/>
          </a:stretch>
        </p:blipFill>
        <p:spPr>
          <a:xfrm>
            <a:off x="966250" y="1959200"/>
            <a:ext cx="4275700" cy="2814249"/>
          </a:xfrm>
          <a:prstGeom prst="rect">
            <a:avLst/>
          </a:prstGeom>
          <a:noFill/>
          <a:ln>
            <a:noFill/>
          </a:ln>
        </p:spPr>
      </p:pic>
      <p:pic>
        <p:nvPicPr>
          <p:cNvPr id="125" name="Google Shape;125;p18"/>
          <p:cNvPicPr preferRelativeResize="0"/>
          <p:nvPr/>
        </p:nvPicPr>
        <p:blipFill>
          <a:blip r:embed="rId4">
            <a:alphaModFix/>
          </a:blip>
          <a:stretch>
            <a:fillRect/>
          </a:stretch>
        </p:blipFill>
        <p:spPr>
          <a:xfrm>
            <a:off x="5746649" y="1998175"/>
            <a:ext cx="1923075" cy="29572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9"/>
          <p:cNvSpPr txBox="1"/>
          <p:nvPr>
            <p:ph type="title"/>
          </p:nvPr>
        </p:nvSpPr>
        <p:spPr>
          <a:xfrm>
            <a:off x="1961275" y="2152025"/>
            <a:ext cx="7669500" cy="1816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6040"/>
              <a:t>Class </a:t>
            </a:r>
            <a:r>
              <a:rPr lang="en" sz="6040"/>
              <a:t>diagram!</a:t>
            </a:r>
            <a:endParaRPr sz="604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0"/>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Hvernig appið var byggt</a:t>
            </a:r>
            <a:endParaRPr/>
          </a:p>
        </p:txBody>
      </p:sp>
      <p:sp>
        <p:nvSpPr>
          <p:cNvPr id="136" name="Google Shape;136;p20"/>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Activities</a:t>
            </a:r>
            <a:endParaRPr sz="1500"/>
          </a:p>
          <a:p>
            <a:pPr indent="-323850" lvl="0" marL="457200" rtl="0" algn="l">
              <a:spcBef>
                <a:spcPts val="0"/>
              </a:spcBef>
              <a:spcAft>
                <a:spcPts val="0"/>
              </a:spcAft>
              <a:buSzPts val="1500"/>
              <a:buChar char="●"/>
            </a:pPr>
            <a:r>
              <a:rPr lang="en" sz="1500"/>
              <a:t>RecyclerView</a:t>
            </a:r>
            <a:endParaRPr sz="1500"/>
          </a:p>
          <a:p>
            <a:pPr indent="-323850" lvl="0" marL="457200" rtl="0" algn="l">
              <a:spcBef>
                <a:spcPts val="0"/>
              </a:spcBef>
              <a:spcAft>
                <a:spcPts val="0"/>
              </a:spcAft>
              <a:buSzPts val="1500"/>
              <a:buChar char="●"/>
            </a:pPr>
            <a:r>
              <a:rPr lang="en" sz="1500"/>
              <a:t>Adapters</a:t>
            </a:r>
            <a:endParaRPr sz="1500"/>
          </a:p>
          <a:p>
            <a:pPr indent="-323850" lvl="0" marL="457200" rtl="0" algn="l">
              <a:spcBef>
                <a:spcPts val="0"/>
              </a:spcBef>
              <a:spcAft>
                <a:spcPts val="0"/>
              </a:spcAft>
              <a:buSzPts val="1500"/>
              <a:buChar char="●"/>
            </a:pPr>
            <a:r>
              <a:rPr lang="en" sz="1500"/>
              <a:t>Objects</a:t>
            </a:r>
            <a:endParaRPr sz="1500"/>
          </a:p>
        </p:txBody>
      </p:sp>
      <p:pic>
        <p:nvPicPr>
          <p:cNvPr id="137" name="Google Shape;137;p20"/>
          <p:cNvPicPr preferRelativeResize="0"/>
          <p:nvPr/>
        </p:nvPicPr>
        <p:blipFill>
          <a:blip r:embed="rId3">
            <a:alphaModFix/>
          </a:blip>
          <a:stretch>
            <a:fillRect/>
          </a:stretch>
        </p:blipFill>
        <p:spPr>
          <a:xfrm>
            <a:off x="4361925" y="1465225"/>
            <a:ext cx="4372399" cy="29149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1"/>
          <p:cNvSpPr txBox="1"/>
          <p:nvPr>
            <p:ph type="title"/>
          </p:nvPr>
        </p:nvSpPr>
        <p:spPr>
          <a:xfrm>
            <a:off x="126575" y="128812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Vandamál á leiðinni</a:t>
            </a:r>
            <a:endParaRPr/>
          </a:p>
        </p:txBody>
      </p:sp>
      <p:sp>
        <p:nvSpPr>
          <p:cNvPr id="143" name="Google Shape;143;p21"/>
          <p:cNvSpPr txBox="1"/>
          <p:nvPr>
            <p:ph idx="1" type="body"/>
          </p:nvPr>
        </p:nvSpPr>
        <p:spPr>
          <a:xfrm>
            <a:off x="126575" y="2055975"/>
            <a:ext cx="5367900" cy="21948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en" sz="1500"/>
              <a:t>Komast af stað í Android Studio</a:t>
            </a:r>
            <a:endParaRPr sz="1500"/>
          </a:p>
          <a:p>
            <a:pPr indent="-323850" lvl="0" marL="457200" rtl="0" algn="l">
              <a:spcBef>
                <a:spcPts val="0"/>
              </a:spcBef>
              <a:spcAft>
                <a:spcPts val="0"/>
              </a:spcAft>
              <a:buSzPts val="1500"/>
              <a:buChar char="●"/>
            </a:pPr>
            <a:r>
              <a:rPr lang="en" sz="1500"/>
              <a:t>Fá gögn frá server og birta á client</a:t>
            </a:r>
            <a:endParaRPr sz="1500"/>
          </a:p>
          <a:p>
            <a:pPr indent="-323850" lvl="0" marL="457200" rtl="0" algn="l">
              <a:spcBef>
                <a:spcPts val="0"/>
              </a:spcBef>
              <a:spcAft>
                <a:spcPts val="0"/>
              </a:spcAft>
              <a:buSzPts val="1500"/>
              <a:buChar char="●"/>
            </a:pPr>
            <a:r>
              <a:rPr lang="en" sz="1500"/>
              <a:t>Senda gögn frá client yfir á server </a:t>
            </a:r>
            <a:endParaRPr sz="1500"/>
          </a:p>
          <a:p>
            <a:pPr indent="-323850" lvl="0" marL="457200" rtl="0" algn="l">
              <a:spcBef>
                <a:spcPts val="0"/>
              </a:spcBef>
              <a:spcAft>
                <a:spcPts val="0"/>
              </a:spcAft>
              <a:buSzPts val="1500"/>
              <a:buChar char="●"/>
            </a:pPr>
            <a:r>
              <a:rPr lang="en" sz="1500"/>
              <a:t>Vandamál með auðkenningarkerfið</a:t>
            </a:r>
            <a:endParaRPr sz="1500"/>
          </a:p>
        </p:txBody>
      </p:sp>
      <p:pic>
        <p:nvPicPr>
          <p:cNvPr id="144" name="Google Shape;144;p21"/>
          <p:cNvPicPr preferRelativeResize="0"/>
          <p:nvPr/>
        </p:nvPicPr>
        <p:blipFill>
          <a:blip r:embed="rId3">
            <a:alphaModFix/>
          </a:blip>
          <a:stretch>
            <a:fillRect/>
          </a:stretch>
        </p:blipFill>
        <p:spPr>
          <a:xfrm>
            <a:off x="4799825" y="1228775"/>
            <a:ext cx="3960900" cy="30219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